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6" r:id="rId3"/>
    <p:sldId id="256" r:id="rId5"/>
    <p:sldId id="264" r:id="rId6"/>
    <p:sldId id="265" r:id="rId7"/>
    <p:sldId id="266" r:id="rId8"/>
    <p:sldId id="267" r:id="rId9"/>
    <p:sldId id="270" r:id="rId10"/>
    <p:sldId id="271" r:id="rId11"/>
    <p:sldId id="273" r:id="rId12"/>
    <p:sldId id="274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7FD64055-26DD-4AC6-8997-F1EA06DB66AC}">
          <p14:sldIdLst>
            <p14:sldId id="276"/>
            <p14:sldId id="256"/>
          </p14:sldIdLst>
        </p14:section>
        <p14:section name="Team" id="{8131d08d-e62a-4da3-827a-6bf00acd0b47}">
          <p14:sldIdLst>
            <p14:sldId id="264"/>
            <p14:sldId id="265"/>
          </p14:sldIdLst>
        </p14:section>
        <p14:section name="Realization" id="{2b65f3df-a010-469e-828c-7eb77ae0ac4c}">
          <p14:sldIdLst>
            <p14:sldId id="266"/>
            <p14:sldId id="267"/>
          </p14:sldIdLst>
        </p14:section>
        <p14:section name="Game" id="{ea28c6af-3d90-4ede-a40d-07bfa5eaec49}">
          <p14:sldIdLst>
            <p14:sldId id="270"/>
            <p14:sldId id="271"/>
          </p14:sldIdLst>
        </p14:section>
        <p14:section name="Technologies" id="{f833659a-2bb6-4379-b14d-3aae90fd28b2}">
          <p14:sldIdLst>
            <p14:sldId id="273"/>
            <p14:sldId id="274"/>
          </p14:sldIdLst>
        </p14:section>
        <p14:section name="Project" id="{3f5e60de-a2c6-464f-a8aa-53788c4d1039}">
          <p14:sldIdLst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2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howGuides="1">
      <p:cViewPr>
        <p:scale>
          <a:sx n="70" d="100"/>
          <a:sy n="70" d="100"/>
        </p:scale>
        <p:origin x="442" y="389"/>
      </p:cViewPr>
      <p:guideLst>
        <p:guide orient="horz" pos="302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320" cy="7632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E5706-B820-417C-A7AB-84C9F8EC301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BAC0F-341D-4D41-9CF0-C456C62929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6978C-833E-4E91-896C-3AC17321C2B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EEF2C-D211-4EB7-A450-7D2F24FEA0E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slide" Target="slide5.xml"/><Relationship Id="rId2" Type="http://schemas.openxmlformats.org/officeDocument/2006/relationships/slide" Target="slide7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6.png"/><Relationship Id="rId10" Type="http://schemas.openxmlformats.org/officeDocument/2006/relationships/slide" Target="slide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slide" Target="slide5.xml"/><Relationship Id="rId3" Type="http://schemas.openxmlformats.org/officeDocument/2006/relationships/slide" Target="slide7.xml"/><Relationship Id="rId2" Type="http://schemas.openxmlformats.org/officeDocument/2006/relationships/slide" Target="slide9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slide" Target="slide5.xml"/><Relationship Id="rId3" Type="http://schemas.openxmlformats.org/officeDocument/2006/relationships/slide" Target="slide7.xml"/><Relationship Id="rId2" Type="http://schemas.openxmlformats.org/officeDocument/2006/relationships/slide" Target="slide9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image" Target="../media/image5.png"/><Relationship Id="rId7" Type="http://schemas.openxmlformats.org/officeDocument/2006/relationships/slide" Target="slide11.xml"/><Relationship Id="rId6" Type="http://schemas.openxmlformats.org/officeDocument/2006/relationships/slide" Target="slide5.xml"/><Relationship Id="rId5" Type="http://schemas.openxmlformats.org/officeDocument/2006/relationships/slide" Target="slide7.xml"/><Relationship Id="rId4" Type="http://schemas.openxmlformats.org/officeDocument/2006/relationships/slide" Target="slide9.xml"/><Relationship Id="rId3" Type="http://schemas.microsoft.com/office/2007/relationships/hdphoto" Target="../media/image3.wdp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9" Type="http://schemas.openxmlformats.org/officeDocument/2006/relationships/image" Target="../media/image15.png"/><Relationship Id="rId18" Type="http://schemas.openxmlformats.org/officeDocument/2006/relationships/image" Target="../media/image14.png"/><Relationship Id="rId17" Type="http://schemas.openxmlformats.org/officeDocument/2006/relationships/image" Target="../media/image13.png"/><Relationship Id="rId16" Type="http://schemas.openxmlformats.org/officeDocument/2006/relationships/image" Target="../media/image12.png"/><Relationship Id="rId15" Type="http://schemas.openxmlformats.org/officeDocument/2006/relationships/image" Target="../media/image11.png"/><Relationship Id="rId14" Type="http://schemas.openxmlformats.org/officeDocument/2006/relationships/image" Target="../media/image10.png"/><Relationship Id="rId13" Type="http://schemas.openxmlformats.org/officeDocument/2006/relationships/image" Target="../media/image9.png"/><Relationship Id="rId12" Type="http://schemas.openxmlformats.org/officeDocument/2006/relationships/slide" Target="slide2.xml"/><Relationship Id="rId11" Type="http://schemas.openxmlformats.org/officeDocument/2006/relationships/image" Target="../media/image8.jpeg"/><Relationship Id="rId10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slide" Target="slide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slide" Target="slide2.xml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slide" Target="slide5.xml"/><Relationship Id="rId2" Type="http://schemas.openxmlformats.org/officeDocument/2006/relationships/slide" Target="slide7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76200" y="-42863"/>
            <a:ext cx="12344400" cy="6943725"/>
          </a:xfrm>
          <a:prstGeom prst="rect">
            <a:avLst/>
          </a:prstGeom>
        </p:spPr>
      </p:pic>
      <p:sp useBgFill="1">
        <p:nvSpPr>
          <p:cNvPr id="11" name="Oval 10"/>
          <p:cNvSpPr/>
          <p:nvPr/>
        </p:nvSpPr>
        <p:spPr>
          <a:xfrm>
            <a:off x="7851140" y="2207895"/>
            <a:ext cx="2743200" cy="27432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514080" y="3348355"/>
            <a:ext cx="1418590" cy="552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4" name="Oval 13">
            <a:hlinkClick r:id="rId4" action="ppaction://hlinksldjump"/>
          </p:cNvPr>
          <p:cNvSpPr/>
          <p:nvPr/>
        </p:nvSpPr>
        <p:spPr>
          <a:xfrm>
            <a:off x="7851140" y="2207895"/>
            <a:ext cx="2743200" cy="27432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182610" y="3348355"/>
            <a:ext cx="2081530" cy="552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5" name="Oval 14"/>
          <p:cNvSpPr/>
          <p:nvPr/>
        </p:nvSpPr>
        <p:spPr>
          <a:xfrm>
            <a:off x="7851140" y="2207895"/>
            <a:ext cx="2743200" cy="27432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181975" y="3348355"/>
            <a:ext cx="2081530" cy="552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3" name="Oval 12">
            <a:hlinkClick r:id="rId5" action="ppaction://hlinksldjump"/>
          </p:cNvPr>
          <p:cNvSpPr/>
          <p:nvPr/>
        </p:nvSpPr>
        <p:spPr>
          <a:xfrm>
            <a:off x="7851140" y="2207895"/>
            <a:ext cx="2743200" cy="27432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8182610" y="3303270"/>
            <a:ext cx="2081530" cy="552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2" name="Oval 11"/>
          <p:cNvSpPr/>
          <p:nvPr/>
        </p:nvSpPr>
        <p:spPr>
          <a:xfrm>
            <a:off x="7851140" y="2207895"/>
            <a:ext cx="2743200" cy="27432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>
            <a:hlinkClick r:id="rId6" action="ppaction://hlinksldjump"/>
          </p:cNvPr>
          <p:cNvSpPr txBox="1"/>
          <p:nvPr/>
        </p:nvSpPr>
        <p:spPr>
          <a:xfrm>
            <a:off x="8018145" y="3303270"/>
            <a:ext cx="2409825" cy="552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49" name="Oval 48"/>
          <p:cNvSpPr/>
          <p:nvPr/>
        </p:nvSpPr>
        <p:spPr>
          <a:xfrm>
            <a:off x="7851140" y="2207895"/>
            <a:ext cx="2743200" cy="27432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0" name="Text Box 49"/>
          <p:cNvSpPr txBox="1"/>
          <p:nvPr/>
        </p:nvSpPr>
        <p:spPr>
          <a:xfrm>
            <a:off x="448310" y="2666365"/>
            <a:ext cx="5375275" cy="1938020"/>
          </a:xfrm>
          <a:prstGeom prst="rect">
            <a:avLst/>
          </a:prstGeom>
          <a:noFill/>
          <a:effectLst>
            <a:outerShdw blurRad="50800" dist="50800" dir="3420000" algn="ctr" rotWithShape="0">
              <a:srgbClr val="000000">
                <a:alpha val="43000"/>
              </a:srgbClr>
            </a:outerShdw>
            <a:reflection stA="71000" endA="300" endPos="16000" dir="5400000" sy="-100000" algn="bl" rotWithShape="0"/>
          </a:effectLst>
        </p:spPr>
        <p:txBody>
          <a:bodyPr wrap="square" rtlCol="0">
            <a:spAutoFit/>
          </a:bodyPr>
          <a:p>
            <a:r>
              <a:rPr lang="en-US" sz="120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Felix Titling" panose="04060505060202020A04" charset="0"/>
                <a:cs typeface="Felix Titling" panose="04060505060202020A04" charset="0"/>
              </a:rPr>
              <a:t>Troya</a:t>
            </a:r>
            <a:endParaRPr lang="en-US" sz="1200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Felix Titling" panose="04060505060202020A04" charset="0"/>
              <a:cs typeface="Felix Titling" panose="04060505060202020A04" charset="0"/>
            </a:endParaRPr>
          </a:p>
        </p:txBody>
      </p:sp>
      <p:pic>
        <p:nvPicPr>
          <p:cNvPr id="51" name="Picture 50" descr="troya_logo-removebg-previe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530" y="834390"/>
            <a:ext cx="7817485" cy="5866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Oval 10"/>
          <p:cNvSpPr/>
          <p:nvPr/>
        </p:nvSpPr>
        <p:spPr>
          <a:xfrm>
            <a:off x="-767712" y="-397383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-1219200" y="-3595370"/>
            <a:ext cx="14630400" cy="146304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3" name="Oval 12">
            <a:hlinkClick r:id="rId2" action="ppaction://hlinksldjump"/>
          </p:cNvPr>
          <p:cNvSpPr/>
          <p:nvPr/>
        </p:nvSpPr>
        <p:spPr>
          <a:xfrm>
            <a:off x="-2985768" y="900049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4" name="Oval 13">
            <a:hlinkClick r:id="rId3" action="ppaction://hlinksldjump"/>
          </p:cNvPr>
          <p:cNvSpPr/>
          <p:nvPr/>
        </p:nvSpPr>
        <p:spPr>
          <a:xfrm>
            <a:off x="5332731" y="-687387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5" name="Oval 14"/>
          <p:cNvSpPr/>
          <p:nvPr/>
        </p:nvSpPr>
        <p:spPr>
          <a:xfrm>
            <a:off x="15483202" y="-435546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326069" y="-3213735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553394" y="-611378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5703865" y="-359537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-2765106" y="973074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25145" y="376555"/>
            <a:ext cx="1726565" cy="316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6629400" y="-31769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53745" y="777875"/>
            <a:ext cx="103454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Picture 1" descr="Discor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67" y="1292225"/>
            <a:ext cx="953770" cy="72453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171700" y="1597660"/>
            <a:ext cx="269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comunication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171700" y="1181735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Discord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17" name="Picture 11" descr="Icon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67" y="2361143"/>
            <a:ext cx="914400" cy="91440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2171700" y="2329815"/>
            <a:ext cx="3161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Visual Studio 2022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2171700" y="2852420"/>
            <a:ext cx="269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Build code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20" name="Picture 8" descr="Icon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667" y="3657471"/>
            <a:ext cx="914400" cy="1027939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2171700" y="4116070"/>
            <a:ext cx="3081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 developement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171700" y="3700145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C++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23" name="Picture 23" descr="Icon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67" y="5108337"/>
            <a:ext cx="914400" cy="914400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2171700" y="5566410"/>
            <a:ext cx="4316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storage and collaboration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2171700" y="5150485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GitHub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27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8430" y="986790"/>
            <a:ext cx="1463040" cy="1017276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7996555" y="1521460"/>
            <a:ext cx="2927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documentation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7996555" y="1105535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Word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31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96429">
            <a:off x="6009062" y="1887034"/>
            <a:ext cx="2422815" cy="1828800"/>
          </a:xfrm>
          <a:prstGeom prst="rect">
            <a:avLst/>
          </a:prstGeom>
        </p:spPr>
      </p:pic>
      <p:sp>
        <p:nvSpPr>
          <p:cNvPr id="32" name="Text Box 31"/>
          <p:cNvSpPr txBox="1"/>
          <p:nvPr/>
        </p:nvSpPr>
        <p:spPr>
          <a:xfrm>
            <a:off x="8004175" y="2791460"/>
            <a:ext cx="2927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presentation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004175" y="2375535"/>
            <a:ext cx="2063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PowerPoint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9" name="Left Arrow 38">
            <a:hlinkClick r:id="rId10" action="ppaction://hlinksldjump"/>
          </p:cNvPr>
          <p:cNvSpPr/>
          <p:nvPr/>
        </p:nvSpPr>
        <p:spPr>
          <a:xfrm flipH="1">
            <a:off x="10980420" y="6099810"/>
            <a:ext cx="365760" cy="228600"/>
          </a:xfrm>
          <a:prstGeom prst="leftArrow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4" name="Picture 33" descr="medibang-paint-ico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6235" y="3492500"/>
            <a:ext cx="937260" cy="937260"/>
          </a:xfrm>
          <a:prstGeom prst="rect">
            <a:avLst/>
          </a:prstGeom>
        </p:spPr>
      </p:pic>
      <p:sp>
        <p:nvSpPr>
          <p:cNvPr id="35" name="Text Box 34"/>
          <p:cNvSpPr txBox="1"/>
          <p:nvPr/>
        </p:nvSpPr>
        <p:spPr>
          <a:xfrm>
            <a:off x="8053070" y="3963035"/>
            <a:ext cx="29273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the creation of the design and logo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8053070" y="3547110"/>
            <a:ext cx="2682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Medibang paint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Oval 10"/>
          <p:cNvSpPr/>
          <p:nvPr/>
        </p:nvSpPr>
        <p:spPr>
          <a:xfrm>
            <a:off x="-3291837" y="-443230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2" name="Oval 11">
            <a:hlinkClick r:id="rId2" action="ppaction://hlinksldjump"/>
          </p:cNvPr>
          <p:cNvSpPr/>
          <p:nvPr/>
        </p:nvSpPr>
        <p:spPr>
          <a:xfrm>
            <a:off x="7774940" y="877189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3" name="Oval 12">
            <a:hlinkClick r:id="rId3" action="ppaction://hlinksldjump"/>
          </p:cNvPr>
          <p:cNvSpPr/>
          <p:nvPr/>
        </p:nvSpPr>
        <p:spPr>
          <a:xfrm>
            <a:off x="-1612263" y="777938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4" name="Oval 13">
            <a:hlinkClick r:id="rId4" action="ppaction://hlinksldjump"/>
          </p:cNvPr>
          <p:cNvSpPr/>
          <p:nvPr/>
        </p:nvSpPr>
        <p:spPr>
          <a:xfrm>
            <a:off x="4951096" y="-290576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-1219200" y="-3668395"/>
            <a:ext cx="14630400" cy="146304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2850194" y="-3672205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171759" y="-214566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349500" y="1903095"/>
            <a:ext cx="7493000" cy="2643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6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 sz="16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-1391601" y="850963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>
            <a:hlinkClick r:id="rId2" action="ppaction://hlinksldjump"/>
          </p:cNvPr>
          <p:cNvSpPr txBox="1"/>
          <p:nvPr/>
        </p:nvSpPr>
        <p:spPr>
          <a:xfrm>
            <a:off x="7886065" y="9502140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10293985" y="3963035"/>
            <a:ext cx="113030" cy="119380"/>
          </a:xfrm>
          <a:prstGeom prst="ellipse">
            <a:avLst/>
          </a:prstGeom>
          <a:noFill/>
          <a:ln w="6350">
            <a:noFill/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753745" y="8771255"/>
            <a:ext cx="103454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Text Box 39"/>
          <p:cNvSpPr txBox="1"/>
          <p:nvPr/>
        </p:nvSpPr>
        <p:spPr>
          <a:xfrm>
            <a:off x="1211580" y="10068560"/>
            <a:ext cx="9596755" cy="5050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0">
                <a:solidFill>
                  <a:schemeClr val="bg1"/>
                </a:solidFill>
                <a:latin typeface="Baskerville Old Face" panose="02020602080505020303" charset="0"/>
                <a:cs typeface="Baskerville Old Face" panose="02020602080505020303" charset="0"/>
              </a:rPr>
              <a:t>Let’s see our game!</a:t>
            </a:r>
            <a:endParaRPr lang="en-US" sz="16000">
              <a:solidFill>
                <a:schemeClr val="bg1"/>
              </a:solidFill>
              <a:latin typeface="Baskerville Old Face" panose="02020602080505020303" charset="0"/>
              <a:cs typeface="Baskerville Old Face" panose="020206020805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Oval 10"/>
          <p:cNvSpPr/>
          <p:nvPr/>
        </p:nvSpPr>
        <p:spPr>
          <a:xfrm>
            <a:off x="-3291837" y="-443230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2" name="Oval 11">
            <a:hlinkClick r:id="rId2" action="ppaction://hlinksldjump"/>
          </p:cNvPr>
          <p:cNvSpPr/>
          <p:nvPr/>
        </p:nvSpPr>
        <p:spPr>
          <a:xfrm>
            <a:off x="7774940" y="877189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3" name="Oval 12">
            <a:hlinkClick r:id="rId3" action="ppaction://hlinksldjump"/>
          </p:cNvPr>
          <p:cNvSpPr/>
          <p:nvPr/>
        </p:nvSpPr>
        <p:spPr>
          <a:xfrm>
            <a:off x="-1612263" y="777938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4" name="Oval 13">
            <a:hlinkClick r:id="rId4" action="ppaction://hlinksldjump"/>
          </p:cNvPr>
          <p:cNvSpPr/>
          <p:nvPr/>
        </p:nvSpPr>
        <p:spPr>
          <a:xfrm>
            <a:off x="4951096" y="-290576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-1219200" y="-3668395"/>
            <a:ext cx="14630400" cy="146304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2850194" y="-3672205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171759" y="-214566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24510" y="300355"/>
            <a:ext cx="1183005" cy="440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-1391601" y="850963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>
            <a:hlinkClick r:id="rId2" action="ppaction://hlinksldjump"/>
          </p:cNvPr>
          <p:cNvSpPr txBox="1"/>
          <p:nvPr/>
        </p:nvSpPr>
        <p:spPr>
          <a:xfrm>
            <a:off x="7886065" y="9502140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10293985" y="3963035"/>
            <a:ext cx="113030" cy="119380"/>
          </a:xfrm>
          <a:prstGeom prst="ellipse">
            <a:avLst/>
          </a:prstGeom>
          <a:noFill/>
          <a:ln w="6350">
            <a:noFill/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53745" y="756285"/>
            <a:ext cx="103454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697230" y="1322070"/>
            <a:ext cx="9596755" cy="5050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0">
                <a:solidFill>
                  <a:schemeClr val="bg1"/>
                </a:solidFill>
                <a:latin typeface="Baskerville Old Face" panose="02020602080505020303" charset="0"/>
                <a:cs typeface="Baskerville Old Face" panose="02020602080505020303" charset="0"/>
              </a:rPr>
              <a:t>Let’s see our game!</a:t>
            </a:r>
            <a:endParaRPr lang="en-US" sz="16000">
              <a:solidFill>
                <a:schemeClr val="bg1"/>
              </a:solidFill>
              <a:latin typeface="Baskerville Old Face" panose="02020602080505020303" charset="0"/>
              <a:cs typeface="Baskerville Old Face" panose="02020602080505020303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-76200" y="-42863"/>
            <a:ext cx="12344400" cy="6943725"/>
          </a:xfrm>
          <a:prstGeom prst="rect">
            <a:avLst/>
          </a:prstGeom>
        </p:spPr>
      </p:pic>
      <p:sp useBgFill="1">
        <p:nvSpPr>
          <p:cNvPr id="11" name="Oval 10"/>
          <p:cNvSpPr/>
          <p:nvPr/>
        </p:nvSpPr>
        <p:spPr>
          <a:xfrm>
            <a:off x="1752603" y="160020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2" name="Oval 11">
            <a:hlinkClick r:id="rId4" action="ppaction://hlinksldjump"/>
          </p:cNvPr>
          <p:cNvSpPr/>
          <p:nvPr/>
        </p:nvSpPr>
        <p:spPr>
          <a:xfrm>
            <a:off x="6896100" y="342900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3" name="Oval 12">
            <a:hlinkClick r:id="rId5" action="ppaction://hlinksldjump"/>
          </p:cNvPr>
          <p:cNvSpPr/>
          <p:nvPr/>
        </p:nvSpPr>
        <p:spPr>
          <a:xfrm>
            <a:off x="3467102" y="342900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4" name="Oval 13">
            <a:hlinkClick r:id="rId6" action="ppaction://hlinksldjump"/>
          </p:cNvPr>
          <p:cNvSpPr/>
          <p:nvPr/>
        </p:nvSpPr>
        <p:spPr>
          <a:xfrm>
            <a:off x="5181601" y="160020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5" name="Oval 14">
            <a:hlinkClick r:id="rId7" action="ppaction://hlinksldjump"/>
          </p:cNvPr>
          <p:cNvSpPr/>
          <p:nvPr/>
        </p:nvSpPr>
        <p:spPr>
          <a:xfrm>
            <a:off x="8610597" y="160020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194246" y="2360295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402264" y="236029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831260" y="236029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687764" y="415925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>
            <a:hlinkClick r:id="rId4" action="ppaction://hlinksldjump"/>
          </p:cNvPr>
          <p:cNvSpPr txBox="1"/>
          <p:nvPr/>
        </p:nvSpPr>
        <p:spPr>
          <a:xfrm>
            <a:off x="7007225" y="4159250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8" name="Google Shape;632;p58"/>
          <p:cNvSpPr txBox="1">
            <a:spLocks noGrp="1"/>
          </p:cNvSpPr>
          <p:nvPr/>
        </p:nvSpPr>
        <p:spPr>
          <a:xfrm>
            <a:off x="554393" y="12388917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Ulvie Mustafa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10" name="Google Shape;633;p58"/>
          <p:cNvSpPr txBox="1">
            <a:spLocks noGrp="1"/>
          </p:cNvSpPr>
          <p:nvPr/>
        </p:nvSpPr>
        <p:spPr>
          <a:xfrm>
            <a:off x="554252" y="12869076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Scrum Trainer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24" name="Google Shape;632;p58"/>
          <p:cNvSpPr txBox="1">
            <a:spLocks noGrp="1"/>
          </p:cNvSpPr>
          <p:nvPr/>
        </p:nvSpPr>
        <p:spPr>
          <a:xfrm>
            <a:off x="604130" y="15029808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Sheniz Ali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25" name="Google Shape;633;p58"/>
          <p:cNvSpPr txBox="1">
            <a:spLocks noGrp="1"/>
          </p:cNvSpPr>
          <p:nvPr/>
        </p:nvSpPr>
        <p:spPr>
          <a:xfrm>
            <a:off x="603989" y="15536779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Back-End Developer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26" name="Google Shape;632;p58"/>
          <p:cNvSpPr txBox="1">
            <a:spLocks noGrp="1"/>
          </p:cNvSpPr>
          <p:nvPr/>
        </p:nvSpPr>
        <p:spPr>
          <a:xfrm>
            <a:off x="10639186" y="12403026"/>
            <a:ext cx="3003153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Martin Dimarov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27" name="Google Shape;633;p58"/>
          <p:cNvSpPr txBox="1">
            <a:spLocks noGrp="1"/>
          </p:cNvSpPr>
          <p:nvPr/>
        </p:nvSpPr>
        <p:spPr>
          <a:xfrm>
            <a:off x="10639046" y="12909997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Front-End Developer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46" name="Google Shape;632;p58"/>
          <p:cNvSpPr txBox="1">
            <a:spLocks noGrp="1"/>
          </p:cNvSpPr>
          <p:nvPr/>
        </p:nvSpPr>
        <p:spPr>
          <a:xfrm>
            <a:off x="10672656" y="15108548"/>
            <a:ext cx="3206751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Ameliia Dorosh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28" name="Google Shape;633;p58"/>
          <p:cNvSpPr txBox="1">
            <a:spLocks noGrp="1"/>
          </p:cNvSpPr>
          <p:nvPr/>
        </p:nvSpPr>
        <p:spPr>
          <a:xfrm>
            <a:off x="10672516" y="15615519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Designer</a:t>
            </a:r>
            <a:endParaRPr lang="en-US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29" name="Picture 28" descr="C:/Users/PC/OneDrive/Картини/Екранни снимки/Screenshot 2024-09-15 102152.pngScreenshot 2024-09-15 102152"/>
          <p:cNvPicPr>
            <a:picLocks noChangeAspect="1"/>
          </p:cNvPicPr>
          <p:nvPr/>
        </p:nvPicPr>
        <p:blipFill>
          <a:blip r:embed="rId8"/>
          <a:srcRect l="755" t="-276" r="-755" b="13741"/>
          <a:stretch>
            <a:fillRect/>
          </a:stretch>
        </p:blipFill>
        <p:spPr>
          <a:xfrm>
            <a:off x="-713017" y="12238002"/>
            <a:ext cx="1262147" cy="1262147"/>
          </a:xfrm>
          <a:prstGeom prst="rect">
            <a:avLst/>
          </a:prstGeom>
        </p:spPr>
      </p:pic>
      <p:pic>
        <p:nvPicPr>
          <p:cNvPr id="30" name="Picture 29" descr="C:/Users/PC/Downloads/Sheniz.jpgSheniz"/>
          <p:cNvPicPr>
            <a:picLocks noChangeAspect="1"/>
          </p:cNvPicPr>
          <p:nvPr/>
        </p:nvPicPr>
        <p:blipFill>
          <a:blip r:embed="rId9"/>
          <a:srcRect t="16" b="16"/>
          <a:stretch>
            <a:fillRect/>
          </a:stretch>
        </p:blipFill>
        <p:spPr>
          <a:xfrm>
            <a:off x="-713017" y="14976534"/>
            <a:ext cx="1262147" cy="1262147"/>
          </a:xfrm>
          <a:prstGeom prst="rect">
            <a:avLst/>
          </a:prstGeom>
        </p:spPr>
      </p:pic>
      <p:pic>
        <p:nvPicPr>
          <p:cNvPr id="31" name="Picture 30" descr="C:/Users/PC/Downloads/Martin.jpgMartin"/>
          <p:cNvPicPr>
            <a:picLocks noChangeAspect="1"/>
          </p:cNvPicPr>
          <p:nvPr/>
        </p:nvPicPr>
        <p:blipFill>
          <a:blip r:embed="rId10"/>
          <a:srcRect t="-328" r="776" b="16"/>
          <a:stretch>
            <a:fillRect/>
          </a:stretch>
        </p:blipFill>
        <p:spPr>
          <a:xfrm>
            <a:off x="9289572" y="12327304"/>
            <a:ext cx="1252855" cy="1266825"/>
          </a:xfrm>
          <a:prstGeom prst="rect">
            <a:avLst/>
          </a:prstGeom>
        </p:spPr>
      </p:pic>
      <p:pic>
        <p:nvPicPr>
          <p:cNvPr id="32" name="Picture 31" descr="C:/Users/PC/Downloads/Ameliia.jpgAmeliia"/>
          <p:cNvPicPr>
            <a:picLocks noChangeAspect="1"/>
          </p:cNvPicPr>
          <p:nvPr/>
        </p:nvPicPr>
        <p:blipFill>
          <a:blip r:embed="rId11"/>
          <a:srcRect t="16" b="16"/>
          <a:stretch>
            <a:fillRect/>
          </a:stretch>
        </p:blipFill>
        <p:spPr>
          <a:xfrm>
            <a:off x="9289572" y="15070514"/>
            <a:ext cx="1262147" cy="1262147"/>
          </a:xfrm>
          <a:prstGeom prst="rect">
            <a:avLst/>
          </a:prstGeom>
        </p:spPr>
      </p:pic>
      <p:sp>
        <p:nvSpPr>
          <p:cNvPr id="39" name="Left Arrow 38">
            <a:hlinkClick r:id="rId12" action="ppaction://hlinksldjump"/>
          </p:cNvPr>
          <p:cNvSpPr/>
          <p:nvPr/>
        </p:nvSpPr>
        <p:spPr>
          <a:xfrm flipH="1">
            <a:off x="13801725" y="16835755"/>
            <a:ext cx="365760" cy="228600"/>
          </a:xfrm>
          <a:prstGeom prst="leftArrow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753745" y="8771255"/>
            <a:ext cx="103454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Google Shape;809;p61"/>
          <p:cNvSpPr/>
          <p:nvPr/>
        </p:nvSpPr>
        <p:spPr>
          <a:xfrm>
            <a:off x="4989513" y="88874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2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1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8" name="Google Shape;810;p61"/>
          <p:cNvSpPr/>
          <p:nvPr/>
        </p:nvSpPr>
        <p:spPr>
          <a:xfrm>
            <a:off x="4989513" y="88874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2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9" name="Google Shape;811;p61"/>
          <p:cNvSpPr/>
          <p:nvPr/>
        </p:nvSpPr>
        <p:spPr>
          <a:xfrm>
            <a:off x="4989513" y="88874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2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3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cxnSp>
        <p:nvCxnSpPr>
          <p:cNvPr id="20" name="Google Shape;813;p61"/>
          <p:cNvCxnSpPr>
            <a:stCxn id="17" idx="3"/>
            <a:endCxn id="18" idx="1"/>
          </p:cNvCxnSpPr>
          <p:nvPr/>
        </p:nvCxnSpPr>
        <p:spPr>
          <a:xfrm>
            <a:off x="5127943" y="9424035"/>
            <a:ext cx="207518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814;p61"/>
          <p:cNvCxnSpPr>
            <a:stCxn id="18" idx="3"/>
            <a:endCxn id="19" idx="1"/>
          </p:cNvCxnSpPr>
          <p:nvPr/>
        </p:nvCxnSpPr>
        <p:spPr>
          <a:xfrm>
            <a:off x="5243195" y="9424035"/>
            <a:ext cx="184467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816;p61"/>
          <p:cNvSpPr txBox="1"/>
          <p:nvPr/>
        </p:nvSpPr>
        <p:spPr>
          <a:xfrm>
            <a:off x="803910" y="10287000"/>
            <a:ext cx="2454275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1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st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23" name="Google Shape;817;p61"/>
          <p:cNvSpPr txBox="1"/>
          <p:nvPr/>
        </p:nvSpPr>
        <p:spPr>
          <a:xfrm>
            <a:off x="4956810" y="10299065"/>
            <a:ext cx="2454275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2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nd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33" name="Google Shape;818;p61"/>
          <p:cNvSpPr txBox="1">
            <a:spLocks noGrp="1"/>
          </p:cNvSpPr>
          <p:nvPr/>
        </p:nvSpPr>
        <p:spPr>
          <a:xfrm>
            <a:off x="5023485" y="12823825"/>
            <a:ext cx="2454275" cy="18776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2 developement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3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3 developement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4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4 developement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sp>
        <p:nvSpPr>
          <p:cNvPr id="34" name="Google Shape;819;p61"/>
          <p:cNvSpPr txBox="1"/>
          <p:nvPr/>
        </p:nvSpPr>
        <p:spPr>
          <a:xfrm>
            <a:off x="9363710" y="10278110"/>
            <a:ext cx="2316480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3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rd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35" name="Google Shape;820;p61"/>
          <p:cNvSpPr txBox="1">
            <a:spLocks noGrp="1"/>
          </p:cNvSpPr>
          <p:nvPr/>
        </p:nvSpPr>
        <p:spPr>
          <a:xfrm>
            <a:off x="9301480" y="12663805"/>
            <a:ext cx="2454275" cy="18776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documentation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read me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presentation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sp>
        <p:nvSpPr>
          <p:cNvPr id="36" name="Google Shape;823;p61"/>
          <p:cNvSpPr txBox="1">
            <a:spLocks noGrp="1"/>
          </p:cNvSpPr>
          <p:nvPr/>
        </p:nvSpPr>
        <p:spPr>
          <a:xfrm>
            <a:off x="829945" y="12823825"/>
            <a:ext cx="2641600" cy="2025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 Develope an Idea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Create working enviroment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team logo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game logo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menu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1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1 developement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2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pic>
        <p:nvPicPr>
          <p:cNvPr id="64" name="Picture 63" descr="Discordo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067" y="18845530"/>
            <a:ext cx="953770" cy="724535"/>
          </a:xfrm>
          <a:prstGeom prst="rect">
            <a:avLst/>
          </a:prstGeom>
        </p:spPr>
      </p:pic>
      <p:sp>
        <p:nvSpPr>
          <p:cNvPr id="65" name="Text Box 64"/>
          <p:cNvSpPr txBox="1"/>
          <p:nvPr/>
        </p:nvSpPr>
        <p:spPr>
          <a:xfrm>
            <a:off x="1943100" y="19150965"/>
            <a:ext cx="269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comunication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6" name="Text Box 65"/>
          <p:cNvSpPr txBox="1"/>
          <p:nvPr/>
        </p:nvSpPr>
        <p:spPr>
          <a:xfrm>
            <a:off x="1943100" y="18735040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Discord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67" name="Picture 11" descr="Icon&#10;&#10;Description automatically generate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867" y="15182428"/>
            <a:ext cx="914400" cy="914400"/>
          </a:xfrm>
          <a:prstGeom prst="rect">
            <a:avLst/>
          </a:prstGeom>
        </p:spPr>
      </p:pic>
      <p:sp>
        <p:nvSpPr>
          <p:cNvPr id="68" name="Text Box 67"/>
          <p:cNvSpPr txBox="1"/>
          <p:nvPr/>
        </p:nvSpPr>
        <p:spPr>
          <a:xfrm>
            <a:off x="1866900" y="15151100"/>
            <a:ext cx="3161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Visual Studio 2022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9" name="Text Box 68"/>
          <p:cNvSpPr txBox="1"/>
          <p:nvPr/>
        </p:nvSpPr>
        <p:spPr>
          <a:xfrm>
            <a:off x="1866900" y="15673705"/>
            <a:ext cx="269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Build code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70" name="Picture 8" descr="Icon&#10;&#10;Description automatically generat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3017" y="12663676"/>
            <a:ext cx="914400" cy="1027939"/>
          </a:xfrm>
          <a:prstGeom prst="rect">
            <a:avLst/>
          </a:prstGeom>
        </p:spPr>
      </p:pic>
      <p:sp>
        <p:nvSpPr>
          <p:cNvPr id="71" name="Text Box 70"/>
          <p:cNvSpPr txBox="1"/>
          <p:nvPr/>
        </p:nvSpPr>
        <p:spPr>
          <a:xfrm>
            <a:off x="2051050" y="13122275"/>
            <a:ext cx="3081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 developement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2" name="Text Box 71"/>
          <p:cNvSpPr txBox="1"/>
          <p:nvPr/>
        </p:nvSpPr>
        <p:spPr>
          <a:xfrm>
            <a:off x="1866900" y="16521430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C++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73" name="Picture 23" descr="Icon&#10;&#10;Description automatically generated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9867" y="9693672"/>
            <a:ext cx="914400" cy="914400"/>
          </a:xfrm>
          <a:prstGeom prst="rect">
            <a:avLst/>
          </a:prstGeom>
        </p:spPr>
      </p:pic>
      <p:sp>
        <p:nvSpPr>
          <p:cNvPr id="74" name="Text Box 73"/>
          <p:cNvSpPr txBox="1"/>
          <p:nvPr/>
        </p:nvSpPr>
        <p:spPr>
          <a:xfrm>
            <a:off x="2247900" y="10151745"/>
            <a:ext cx="4316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storage and collaboration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5" name="Text Box 74"/>
          <p:cNvSpPr txBox="1"/>
          <p:nvPr/>
        </p:nvSpPr>
        <p:spPr>
          <a:xfrm>
            <a:off x="2247900" y="9735820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GitHub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76" name="Picture 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59830" y="18540095"/>
            <a:ext cx="1463040" cy="1017276"/>
          </a:xfrm>
          <a:prstGeom prst="rect">
            <a:avLst/>
          </a:prstGeom>
        </p:spPr>
      </p:pic>
      <p:sp>
        <p:nvSpPr>
          <p:cNvPr id="77" name="Text Box 76"/>
          <p:cNvSpPr txBox="1"/>
          <p:nvPr/>
        </p:nvSpPr>
        <p:spPr>
          <a:xfrm>
            <a:off x="7767955" y="19074765"/>
            <a:ext cx="2927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documentation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8" name="Text Box 77"/>
          <p:cNvSpPr txBox="1"/>
          <p:nvPr/>
        </p:nvSpPr>
        <p:spPr>
          <a:xfrm>
            <a:off x="7767955" y="18658840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Word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79" name="Picture 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396429">
            <a:off x="5704262" y="14708319"/>
            <a:ext cx="2422815" cy="1828800"/>
          </a:xfrm>
          <a:prstGeom prst="rect">
            <a:avLst/>
          </a:prstGeom>
        </p:spPr>
      </p:pic>
      <p:sp>
        <p:nvSpPr>
          <p:cNvPr id="80" name="Text Box 79"/>
          <p:cNvSpPr txBox="1"/>
          <p:nvPr/>
        </p:nvSpPr>
        <p:spPr>
          <a:xfrm>
            <a:off x="7699375" y="15612745"/>
            <a:ext cx="2927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presentation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81" name="Text Box 80"/>
          <p:cNvSpPr txBox="1"/>
          <p:nvPr/>
        </p:nvSpPr>
        <p:spPr>
          <a:xfrm>
            <a:off x="7699375" y="15196820"/>
            <a:ext cx="2063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PowePoint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10293985" y="3963035"/>
            <a:ext cx="113030" cy="119380"/>
          </a:xfrm>
          <a:prstGeom prst="ellipse">
            <a:avLst/>
          </a:prstGeom>
          <a:noFill/>
          <a:ln w="6350">
            <a:noFill/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83" name="Text Box 82"/>
          <p:cNvSpPr txBox="1"/>
          <p:nvPr/>
        </p:nvSpPr>
        <p:spPr>
          <a:xfrm>
            <a:off x="13269595" y="834390"/>
            <a:ext cx="9596755" cy="5050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0">
                <a:solidFill>
                  <a:schemeClr val="bg1"/>
                </a:solidFill>
                <a:latin typeface="Baskerville Old Face" panose="02020602080505020303" charset="0"/>
                <a:cs typeface="Baskerville Old Face" panose="02020602080505020303" charset="0"/>
              </a:rPr>
              <a:t>Let’s see our game!</a:t>
            </a:r>
            <a:endParaRPr lang="en-US" sz="16000">
              <a:solidFill>
                <a:schemeClr val="bg1"/>
              </a:solidFill>
              <a:latin typeface="Baskerville Old Face" panose="02020602080505020303" charset="0"/>
              <a:cs typeface="Baskerville Old Face" panose="02020602080505020303" charset="0"/>
            </a:endParaRPr>
          </a:p>
        </p:txBody>
      </p:sp>
      <p:sp>
        <p:nvSpPr>
          <p:cNvPr id="85" name="Text Box 84"/>
          <p:cNvSpPr txBox="1"/>
          <p:nvPr/>
        </p:nvSpPr>
        <p:spPr>
          <a:xfrm>
            <a:off x="753745" y="9401175"/>
            <a:ext cx="4175760" cy="4731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Alice’s Solving Adventures is designed to be a dynamic and engaging educational game that blends the challenges of math and language in a fun and interactive format. With its well-balanced levels combining math equations and word games, the game not only tests the players' skills but also encourages critical thinking and problem-solving. With its systematic development and focus on educational value, Alice’s Solving Adventures is well-positioned to offer a meaningful and enjoyable learning experience that aligns with its core goals of fostering skills and encouraging intellectual growth.</a:t>
            </a:r>
            <a:endParaRPr lang="en-US" altLang="en-US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86" name="Picture 85" descr="logo_gam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5765" y="10297160"/>
            <a:ext cx="5365115" cy="2480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-1230627" y="-3973830"/>
            <a:ext cx="14630400" cy="146304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2" name="Oval 11"/>
          <p:cNvSpPr/>
          <p:nvPr/>
        </p:nvSpPr>
        <p:spPr>
          <a:xfrm>
            <a:off x="13881100" y="1045019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3" name="Oval 12"/>
          <p:cNvSpPr/>
          <p:nvPr/>
        </p:nvSpPr>
        <p:spPr>
          <a:xfrm>
            <a:off x="-1993898" y="1029843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4" name="Oval 13"/>
          <p:cNvSpPr/>
          <p:nvPr/>
        </p:nvSpPr>
        <p:spPr>
          <a:xfrm>
            <a:off x="5338446" y="-405003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5" name="Oval 14"/>
          <p:cNvSpPr/>
          <p:nvPr/>
        </p:nvSpPr>
        <p:spPr>
          <a:xfrm>
            <a:off x="12812392" y="-214249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871788" y="2436495"/>
            <a:ext cx="6448425" cy="1879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6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 sz="16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559109" y="-328993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033055" y="-138239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-1773236" y="1102868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992225" y="11180445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753110" y="7702550"/>
            <a:ext cx="103454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Google Shape;632;p58"/>
          <p:cNvSpPr txBox="1">
            <a:spLocks noGrp="1"/>
          </p:cNvSpPr>
          <p:nvPr/>
        </p:nvSpPr>
        <p:spPr>
          <a:xfrm>
            <a:off x="1830743" y="8292532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Ulvie Mustafa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19" name="Google Shape;633;p58"/>
          <p:cNvSpPr txBox="1">
            <a:spLocks noGrp="1"/>
          </p:cNvSpPr>
          <p:nvPr/>
        </p:nvSpPr>
        <p:spPr>
          <a:xfrm>
            <a:off x="1830602" y="8772691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Scrum Trainer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20" name="Google Shape;632;p58"/>
          <p:cNvSpPr txBox="1">
            <a:spLocks noGrp="1"/>
          </p:cNvSpPr>
          <p:nvPr/>
        </p:nvSpPr>
        <p:spPr>
          <a:xfrm>
            <a:off x="1990335" y="14462118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Sheniz Ali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21" name="Google Shape;633;p58"/>
          <p:cNvSpPr txBox="1">
            <a:spLocks noGrp="1"/>
          </p:cNvSpPr>
          <p:nvPr/>
        </p:nvSpPr>
        <p:spPr>
          <a:xfrm>
            <a:off x="1990194" y="14969089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Back-End Developer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22" name="Google Shape;632;p58"/>
          <p:cNvSpPr txBox="1">
            <a:spLocks noGrp="1"/>
          </p:cNvSpPr>
          <p:nvPr/>
        </p:nvSpPr>
        <p:spPr>
          <a:xfrm>
            <a:off x="8242696" y="8212661"/>
            <a:ext cx="3003153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Martin Dimarov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23" name="Google Shape;633;p58"/>
          <p:cNvSpPr txBox="1">
            <a:spLocks noGrp="1"/>
          </p:cNvSpPr>
          <p:nvPr/>
        </p:nvSpPr>
        <p:spPr>
          <a:xfrm>
            <a:off x="8242556" y="8719632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Front-End Developer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33" name="Google Shape;632;p58"/>
          <p:cNvSpPr txBox="1">
            <a:spLocks noGrp="1"/>
          </p:cNvSpPr>
          <p:nvPr/>
        </p:nvSpPr>
        <p:spPr>
          <a:xfrm>
            <a:off x="8386021" y="14446878"/>
            <a:ext cx="3206751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Ameliia Dorosh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34" name="Google Shape;633;p58"/>
          <p:cNvSpPr txBox="1">
            <a:spLocks noGrp="1"/>
          </p:cNvSpPr>
          <p:nvPr/>
        </p:nvSpPr>
        <p:spPr>
          <a:xfrm>
            <a:off x="8385881" y="14953849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Designer</a:t>
            </a:r>
            <a:endParaRPr lang="en-US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35" name="Picture 34" descr="C:/Users/PC/OneDrive/Картини/Екранни снимки/Screenshot 2024-09-15 102152.pngScreenshot 2024-09-15 102152"/>
          <p:cNvPicPr>
            <a:picLocks noChangeAspect="1"/>
          </p:cNvPicPr>
          <p:nvPr/>
        </p:nvPicPr>
        <p:blipFill>
          <a:blip r:embed="rId2"/>
          <a:srcRect l="755" t="-276" r="-755" b="13741"/>
          <a:stretch>
            <a:fillRect/>
          </a:stretch>
        </p:blipFill>
        <p:spPr>
          <a:xfrm>
            <a:off x="563333" y="8141617"/>
            <a:ext cx="1262147" cy="1262147"/>
          </a:xfrm>
          <a:prstGeom prst="rect">
            <a:avLst/>
          </a:prstGeom>
        </p:spPr>
      </p:pic>
      <p:pic>
        <p:nvPicPr>
          <p:cNvPr id="36" name="Picture 35" descr="C:/Users/PC/Downloads/Sheniz.jpgSheniz"/>
          <p:cNvPicPr>
            <a:picLocks noChangeAspect="1"/>
          </p:cNvPicPr>
          <p:nvPr/>
        </p:nvPicPr>
        <p:blipFill>
          <a:blip r:embed="rId3"/>
          <a:srcRect t="16" b="16"/>
          <a:stretch>
            <a:fillRect/>
          </a:stretch>
        </p:blipFill>
        <p:spPr>
          <a:xfrm>
            <a:off x="673188" y="14408844"/>
            <a:ext cx="1262147" cy="1262147"/>
          </a:xfrm>
          <a:prstGeom prst="rect">
            <a:avLst/>
          </a:prstGeom>
        </p:spPr>
      </p:pic>
      <p:pic>
        <p:nvPicPr>
          <p:cNvPr id="37" name="Picture 36" descr="C:/Users/PC/Downloads/Martin.jpgMartin"/>
          <p:cNvPicPr>
            <a:picLocks noChangeAspect="1"/>
          </p:cNvPicPr>
          <p:nvPr/>
        </p:nvPicPr>
        <p:blipFill>
          <a:blip r:embed="rId4"/>
          <a:srcRect t="-328" r="776" b="16"/>
          <a:stretch>
            <a:fillRect/>
          </a:stretch>
        </p:blipFill>
        <p:spPr>
          <a:xfrm>
            <a:off x="6893082" y="8136939"/>
            <a:ext cx="1252855" cy="1266825"/>
          </a:xfrm>
          <a:prstGeom prst="rect">
            <a:avLst/>
          </a:prstGeom>
        </p:spPr>
      </p:pic>
      <p:pic>
        <p:nvPicPr>
          <p:cNvPr id="38" name="Picture 37" descr="C:/Users/PC/Downloads/Ameliia.jpgAmeliia"/>
          <p:cNvPicPr>
            <a:picLocks noChangeAspect="1"/>
          </p:cNvPicPr>
          <p:nvPr/>
        </p:nvPicPr>
        <p:blipFill>
          <a:blip r:embed="rId5"/>
          <a:srcRect t="16" b="16"/>
          <a:stretch>
            <a:fillRect/>
          </a:stretch>
        </p:blipFill>
        <p:spPr>
          <a:xfrm>
            <a:off x="7002937" y="14408844"/>
            <a:ext cx="1262147" cy="1262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-1230627" y="-3973830"/>
            <a:ext cx="14630400" cy="146304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2" name="Oval 11"/>
          <p:cNvSpPr/>
          <p:nvPr/>
        </p:nvSpPr>
        <p:spPr>
          <a:xfrm>
            <a:off x="13881100" y="1045019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3" name="Oval 12"/>
          <p:cNvSpPr/>
          <p:nvPr/>
        </p:nvSpPr>
        <p:spPr>
          <a:xfrm>
            <a:off x="-1993898" y="1029843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4" name="Oval 13"/>
          <p:cNvSpPr/>
          <p:nvPr/>
        </p:nvSpPr>
        <p:spPr>
          <a:xfrm>
            <a:off x="5338446" y="-405003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5" name="Oval 14"/>
          <p:cNvSpPr/>
          <p:nvPr/>
        </p:nvSpPr>
        <p:spPr>
          <a:xfrm>
            <a:off x="12812392" y="-214249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24510" y="300355"/>
            <a:ext cx="1219200" cy="377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559109" y="-328993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033055" y="-138239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-1773236" y="1102868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992225" y="11180445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753745" y="756285"/>
            <a:ext cx="103454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Google Shape;632;p58"/>
          <p:cNvSpPr txBox="1">
            <a:spLocks noGrp="1"/>
          </p:cNvSpPr>
          <p:nvPr/>
        </p:nvSpPr>
        <p:spPr>
          <a:xfrm>
            <a:off x="1863763" y="1724092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Ulvie Mustafa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10" name="Google Shape;633;p58"/>
          <p:cNvSpPr txBox="1">
            <a:spLocks noGrp="1"/>
          </p:cNvSpPr>
          <p:nvPr/>
        </p:nvSpPr>
        <p:spPr>
          <a:xfrm>
            <a:off x="1863622" y="2204251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Scrum Trainer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24" name="Google Shape;632;p58"/>
          <p:cNvSpPr txBox="1">
            <a:spLocks noGrp="1"/>
          </p:cNvSpPr>
          <p:nvPr/>
        </p:nvSpPr>
        <p:spPr>
          <a:xfrm>
            <a:off x="1913500" y="4364983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Sheniz Ali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25" name="Google Shape;633;p58"/>
          <p:cNvSpPr txBox="1">
            <a:spLocks noGrp="1"/>
          </p:cNvSpPr>
          <p:nvPr/>
        </p:nvSpPr>
        <p:spPr>
          <a:xfrm>
            <a:off x="1913359" y="4871954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Back-End Developer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26" name="Google Shape;632;p58"/>
          <p:cNvSpPr txBox="1">
            <a:spLocks noGrp="1"/>
          </p:cNvSpPr>
          <p:nvPr/>
        </p:nvSpPr>
        <p:spPr>
          <a:xfrm>
            <a:off x="7817881" y="1667081"/>
            <a:ext cx="3003153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Martin Dimarov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27" name="Google Shape;633;p58"/>
          <p:cNvSpPr txBox="1">
            <a:spLocks noGrp="1"/>
          </p:cNvSpPr>
          <p:nvPr/>
        </p:nvSpPr>
        <p:spPr>
          <a:xfrm>
            <a:off x="7817741" y="2174052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Front-End Developer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46" name="Google Shape;632;p58"/>
          <p:cNvSpPr txBox="1">
            <a:spLocks noGrp="1"/>
          </p:cNvSpPr>
          <p:nvPr/>
        </p:nvSpPr>
        <p:spPr>
          <a:xfrm>
            <a:off x="7851351" y="4372603"/>
            <a:ext cx="3206751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Ameliia Dorosh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28" name="Google Shape;633;p58"/>
          <p:cNvSpPr txBox="1">
            <a:spLocks noGrp="1"/>
          </p:cNvSpPr>
          <p:nvPr/>
        </p:nvSpPr>
        <p:spPr>
          <a:xfrm>
            <a:off x="7851211" y="4879574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Designer</a:t>
            </a:r>
            <a:endParaRPr lang="en-US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29" name="Picture 28" descr="C:/Users/PC/OneDrive/Картини/Екранни снимки/Screenshot 2024-09-15 102152.pngScreenshot 2024-09-15 102152"/>
          <p:cNvPicPr>
            <a:picLocks noChangeAspect="1"/>
          </p:cNvPicPr>
          <p:nvPr/>
        </p:nvPicPr>
        <p:blipFill>
          <a:blip r:embed="rId2"/>
          <a:srcRect l="755" t="-276" r="-755" b="13741"/>
          <a:stretch>
            <a:fillRect/>
          </a:stretch>
        </p:blipFill>
        <p:spPr>
          <a:xfrm>
            <a:off x="596353" y="1573177"/>
            <a:ext cx="1262147" cy="1262147"/>
          </a:xfrm>
          <a:prstGeom prst="rect">
            <a:avLst/>
          </a:prstGeom>
        </p:spPr>
      </p:pic>
      <p:pic>
        <p:nvPicPr>
          <p:cNvPr id="30" name="Picture 29" descr="C:/Users/PC/Downloads/Sheniz.jpgSheniz"/>
          <p:cNvPicPr>
            <a:picLocks noChangeAspect="1"/>
          </p:cNvPicPr>
          <p:nvPr/>
        </p:nvPicPr>
        <p:blipFill>
          <a:blip r:embed="rId3"/>
          <a:srcRect t="16" b="16"/>
          <a:stretch>
            <a:fillRect/>
          </a:stretch>
        </p:blipFill>
        <p:spPr>
          <a:xfrm>
            <a:off x="596353" y="4311709"/>
            <a:ext cx="1262147" cy="1262147"/>
          </a:xfrm>
          <a:prstGeom prst="rect">
            <a:avLst/>
          </a:prstGeom>
        </p:spPr>
      </p:pic>
      <p:pic>
        <p:nvPicPr>
          <p:cNvPr id="31" name="Picture 30" descr="C:/Users/PC/Downloads/Martin.jpgMartin"/>
          <p:cNvPicPr>
            <a:picLocks noChangeAspect="1"/>
          </p:cNvPicPr>
          <p:nvPr/>
        </p:nvPicPr>
        <p:blipFill>
          <a:blip r:embed="rId4"/>
          <a:srcRect t="-328" r="776" b="16"/>
          <a:stretch>
            <a:fillRect/>
          </a:stretch>
        </p:blipFill>
        <p:spPr>
          <a:xfrm>
            <a:off x="6468267" y="1591359"/>
            <a:ext cx="1252855" cy="1266825"/>
          </a:xfrm>
          <a:prstGeom prst="rect">
            <a:avLst/>
          </a:prstGeom>
        </p:spPr>
      </p:pic>
      <p:pic>
        <p:nvPicPr>
          <p:cNvPr id="32" name="Picture 31" descr="C:/Users/PC/Downloads/Ameliia.jpgAmeliia"/>
          <p:cNvPicPr>
            <a:picLocks noChangeAspect="1"/>
          </p:cNvPicPr>
          <p:nvPr/>
        </p:nvPicPr>
        <p:blipFill>
          <a:blip r:embed="rId5"/>
          <a:srcRect t="16" b="16"/>
          <a:stretch>
            <a:fillRect/>
          </a:stretch>
        </p:blipFill>
        <p:spPr>
          <a:xfrm>
            <a:off x="6468267" y="4334569"/>
            <a:ext cx="1262147" cy="1262147"/>
          </a:xfrm>
          <a:prstGeom prst="rect">
            <a:avLst/>
          </a:prstGeom>
        </p:spPr>
      </p:pic>
      <p:sp>
        <p:nvSpPr>
          <p:cNvPr id="39" name="Left Arrow 38">
            <a:hlinkClick r:id="rId6" action="ppaction://hlinksldjump"/>
          </p:cNvPr>
          <p:cNvSpPr/>
          <p:nvPr/>
        </p:nvSpPr>
        <p:spPr>
          <a:xfrm flipH="1">
            <a:off x="10980420" y="6099810"/>
            <a:ext cx="365760" cy="228600"/>
          </a:xfrm>
          <a:prstGeom prst="leftArrow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Oval 10"/>
          <p:cNvSpPr/>
          <p:nvPr/>
        </p:nvSpPr>
        <p:spPr>
          <a:xfrm>
            <a:off x="-2604767" y="-260032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2" name="Oval 11"/>
          <p:cNvSpPr/>
          <p:nvPr/>
        </p:nvSpPr>
        <p:spPr>
          <a:xfrm>
            <a:off x="14838045" y="964438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3" name="Oval 12"/>
          <p:cNvSpPr/>
          <p:nvPr/>
        </p:nvSpPr>
        <p:spPr>
          <a:xfrm>
            <a:off x="-2070098" y="640588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-1153794" y="-3973830"/>
            <a:ext cx="14630400" cy="146304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5" name="Oval 14"/>
          <p:cNvSpPr/>
          <p:nvPr/>
        </p:nvSpPr>
        <p:spPr>
          <a:xfrm>
            <a:off x="13270227" y="-733107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2163124" y="-1840230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42875" y="2223770"/>
            <a:ext cx="11965305" cy="2235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4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 sz="14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490890" y="-657098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-1849436" y="713613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4949170" y="10374630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753745" y="8466455"/>
            <a:ext cx="103454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Google Shape;809;p61"/>
          <p:cNvSpPr/>
          <p:nvPr/>
        </p:nvSpPr>
        <p:spPr>
          <a:xfrm>
            <a:off x="4989513" y="88874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2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1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0" name="Google Shape;810;p61"/>
          <p:cNvSpPr/>
          <p:nvPr/>
        </p:nvSpPr>
        <p:spPr>
          <a:xfrm>
            <a:off x="4989513" y="88874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2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6" name="Google Shape;811;p61"/>
          <p:cNvSpPr/>
          <p:nvPr/>
        </p:nvSpPr>
        <p:spPr>
          <a:xfrm>
            <a:off x="4989513" y="88874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2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3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cxnSp>
        <p:nvCxnSpPr>
          <p:cNvPr id="18" name="Google Shape;813;p61"/>
          <p:cNvCxnSpPr>
            <a:stCxn id="8" idx="3"/>
            <a:endCxn id="10" idx="1"/>
          </p:cNvCxnSpPr>
          <p:nvPr/>
        </p:nvCxnSpPr>
        <p:spPr>
          <a:xfrm>
            <a:off x="5127943" y="9424035"/>
            <a:ext cx="207518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814;p61"/>
          <p:cNvCxnSpPr>
            <a:stCxn id="10" idx="3"/>
            <a:endCxn id="16" idx="1"/>
          </p:cNvCxnSpPr>
          <p:nvPr/>
        </p:nvCxnSpPr>
        <p:spPr>
          <a:xfrm>
            <a:off x="5243195" y="9424035"/>
            <a:ext cx="184467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816;p61"/>
          <p:cNvSpPr txBox="1"/>
          <p:nvPr/>
        </p:nvSpPr>
        <p:spPr>
          <a:xfrm>
            <a:off x="803910" y="10287000"/>
            <a:ext cx="2454275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1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st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22" name="Google Shape;817;p61"/>
          <p:cNvSpPr txBox="1"/>
          <p:nvPr/>
        </p:nvSpPr>
        <p:spPr>
          <a:xfrm>
            <a:off x="4956810" y="10299065"/>
            <a:ext cx="2454275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2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nd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23" name="Google Shape;818;p61"/>
          <p:cNvSpPr txBox="1">
            <a:spLocks noGrp="1"/>
          </p:cNvSpPr>
          <p:nvPr/>
        </p:nvSpPr>
        <p:spPr>
          <a:xfrm>
            <a:off x="5023485" y="12823825"/>
            <a:ext cx="2454275" cy="18776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2 developement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3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3 developement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4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4 developement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sp>
        <p:nvSpPr>
          <p:cNvPr id="24" name="Google Shape;819;p61"/>
          <p:cNvSpPr txBox="1"/>
          <p:nvPr/>
        </p:nvSpPr>
        <p:spPr>
          <a:xfrm>
            <a:off x="9363710" y="10278110"/>
            <a:ext cx="2316480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3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rd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25" name="Google Shape;820;p61"/>
          <p:cNvSpPr txBox="1">
            <a:spLocks noGrp="1"/>
          </p:cNvSpPr>
          <p:nvPr/>
        </p:nvSpPr>
        <p:spPr>
          <a:xfrm>
            <a:off x="9301480" y="12663805"/>
            <a:ext cx="2454275" cy="18776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documentation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read me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presentation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sp>
        <p:nvSpPr>
          <p:cNvPr id="28" name="Google Shape;823;p61"/>
          <p:cNvSpPr txBox="1">
            <a:spLocks noGrp="1"/>
          </p:cNvSpPr>
          <p:nvPr/>
        </p:nvSpPr>
        <p:spPr>
          <a:xfrm>
            <a:off x="829945" y="12823825"/>
            <a:ext cx="2641600" cy="2025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 Develope an Idea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Create working enviroment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team logo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game logo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menu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1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1 developement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2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sp>
        <p:nvSpPr>
          <p:cNvPr id="20" name="Google Shape;632;p58"/>
          <p:cNvSpPr txBox="1">
            <a:spLocks noGrp="1"/>
          </p:cNvSpPr>
          <p:nvPr/>
        </p:nvSpPr>
        <p:spPr>
          <a:xfrm>
            <a:off x="1830743" y="8292532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Ulvie Mustafa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26" name="Google Shape;633;p58"/>
          <p:cNvSpPr txBox="1">
            <a:spLocks noGrp="1"/>
          </p:cNvSpPr>
          <p:nvPr/>
        </p:nvSpPr>
        <p:spPr>
          <a:xfrm>
            <a:off x="1830602" y="8772691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Scrum Trainer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27" name="Google Shape;632;p58"/>
          <p:cNvSpPr txBox="1">
            <a:spLocks noGrp="1"/>
          </p:cNvSpPr>
          <p:nvPr/>
        </p:nvSpPr>
        <p:spPr>
          <a:xfrm>
            <a:off x="1990335" y="14462118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Sheniz Ali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29" name="Google Shape;633;p58"/>
          <p:cNvSpPr txBox="1">
            <a:spLocks noGrp="1"/>
          </p:cNvSpPr>
          <p:nvPr/>
        </p:nvSpPr>
        <p:spPr>
          <a:xfrm>
            <a:off x="1990194" y="14969089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Back-End Developer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30" name="Google Shape;632;p58"/>
          <p:cNvSpPr txBox="1">
            <a:spLocks noGrp="1"/>
          </p:cNvSpPr>
          <p:nvPr/>
        </p:nvSpPr>
        <p:spPr>
          <a:xfrm>
            <a:off x="8242696" y="8212661"/>
            <a:ext cx="3003153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Martin Dimarov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31" name="Google Shape;633;p58"/>
          <p:cNvSpPr txBox="1">
            <a:spLocks noGrp="1"/>
          </p:cNvSpPr>
          <p:nvPr/>
        </p:nvSpPr>
        <p:spPr>
          <a:xfrm>
            <a:off x="8242556" y="8719632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Front-End Developer</a:t>
            </a:r>
            <a:endParaRPr lang="en-GB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33" name="Google Shape;632;p58"/>
          <p:cNvSpPr txBox="1">
            <a:spLocks noGrp="1"/>
          </p:cNvSpPr>
          <p:nvPr/>
        </p:nvSpPr>
        <p:spPr>
          <a:xfrm>
            <a:off x="8386021" y="14446878"/>
            <a:ext cx="3206751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25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ebas Neue" panose="020B0606020202050201"/>
              <a:buNone/>
              <a:defRPr sz="12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charset="0"/>
                <a:cs typeface="Segoe UI Light" panose="020B0502040204020203" charset="0"/>
              </a:rPr>
              <a:t>Ameliia Dorosh</a:t>
            </a:r>
            <a:endParaRPr lang="en-US" dirty="0">
              <a:solidFill>
                <a:schemeClr val="bg1"/>
              </a:solidFill>
              <a:latin typeface="Segoe UI Light" panose="020B0502040204020203" charset="0"/>
              <a:cs typeface="Segoe UI Light" panose="020B0502040204020203" charset="0"/>
            </a:endParaRPr>
          </a:p>
        </p:txBody>
      </p:sp>
      <p:sp>
        <p:nvSpPr>
          <p:cNvPr id="34" name="Google Shape;633;p58"/>
          <p:cNvSpPr txBox="1">
            <a:spLocks noGrp="1"/>
          </p:cNvSpPr>
          <p:nvPr/>
        </p:nvSpPr>
        <p:spPr>
          <a:xfrm>
            <a:off x="8385881" y="14953849"/>
            <a:ext cx="25359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4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 panose="00000500000000000000"/>
              <a:buNone/>
              <a:defRPr sz="10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Designer</a:t>
            </a:r>
            <a:endParaRPr lang="en-US" dirty="0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pic>
        <p:nvPicPr>
          <p:cNvPr id="35" name="Picture 34" descr="C:/Users/PC/OneDrive/Картини/Екранни снимки/Screenshot 2024-09-15 102152.pngScreenshot 2024-09-15 102152"/>
          <p:cNvPicPr>
            <a:picLocks noChangeAspect="1"/>
          </p:cNvPicPr>
          <p:nvPr/>
        </p:nvPicPr>
        <p:blipFill>
          <a:blip r:embed="rId2"/>
          <a:srcRect l="755" t="-276" r="-755" b="13741"/>
          <a:stretch>
            <a:fillRect/>
          </a:stretch>
        </p:blipFill>
        <p:spPr>
          <a:xfrm>
            <a:off x="563333" y="8141617"/>
            <a:ext cx="1262147" cy="1262147"/>
          </a:xfrm>
          <a:prstGeom prst="rect">
            <a:avLst/>
          </a:prstGeom>
        </p:spPr>
      </p:pic>
      <p:pic>
        <p:nvPicPr>
          <p:cNvPr id="36" name="Picture 35" descr="C:/Users/PC/Downloads/Sheniz.jpgSheniz"/>
          <p:cNvPicPr>
            <a:picLocks noChangeAspect="1"/>
          </p:cNvPicPr>
          <p:nvPr/>
        </p:nvPicPr>
        <p:blipFill>
          <a:blip r:embed="rId3"/>
          <a:srcRect t="16" b="16"/>
          <a:stretch>
            <a:fillRect/>
          </a:stretch>
        </p:blipFill>
        <p:spPr>
          <a:xfrm>
            <a:off x="673188" y="14408844"/>
            <a:ext cx="1262147" cy="1262147"/>
          </a:xfrm>
          <a:prstGeom prst="rect">
            <a:avLst/>
          </a:prstGeom>
        </p:spPr>
      </p:pic>
      <p:pic>
        <p:nvPicPr>
          <p:cNvPr id="37" name="Picture 36" descr="C:/Users/PC/Downloads/Martin.jpgMartin"/>
          <p:cNvPicPr>
            <a:picLocks noChangeAspect="1"/>
          </p:cNvPicPr>
          <p:nvPr/>
        </p:nvPicPr>
        <p:blipFill>
          <a:blip r:embed="rId4"/>
          <a:srcRect t="-328" r="776" b="16"/>
          <a:stretch>
            <a:fillRect/>
          </a:stretch>
        </p:blipFill>
        <p:spPr>
          <a:xfrm>
            <a:off x="6893082" y="8136939"/>
            <a:ext cx="1252855" cy="1266825"/>
          </a:xfrm>
          <a:prstGeom prst="rect">
            <a:avLst/>
          </a:prstGeom>
        </p:spPr>
      </p:pic>
      <p:pic>
        <p:nvPicPr>
          <p:cNvPr id="38" name="Picture 37" descr="C:/Users/PC/Downloads/Ameliia.jpgAmeliia"/>
          <p:cNvPicPr>
            <a:picLocks noChangeAspect="1"/>
          </p:cNvPicPr>
          <p:nvPr/>
        </p:nvPicPr>
        <p:blipFill>
          <a:blip r:embed="rId5"/>
          <a:srcRect t="16" b="16"/>
          <a:stretch>
            <a:fillRect/>
          </a:stretch>
        </p:blipFill>
        <p:spPr>
          <a:xfrm>
            <a:off x="7002937" y="14408844"/>
            <a:ext cx="1262147" cy="1262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Oval 10"/>
          <p:cNvSpPr/>
          <p:nvPr/>
        </p:nvSpPr>
        <p:spPr>
          <a:xfrm>
            <a:off x="-2604767" y="-260032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2" name="Oval 11"/>
          <p:cNvSpPr/>
          <p:nvPr/>
        </p:nvSpPr>
        <p:spPr>
          <a:xfrm>
            <a:off x="14838045" y="964438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3" name="Oval 12"/>
          <p:cNvSpPr/>
          <p:nvPr/>
        </p:nvSpPr>
        <p:spPr>
          <a:xfrm>
            <a:off x="-2070098" y="640588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-1153794" y="-3973830"/>
            <a:ext cx="14630400" cy="146304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5" name="Oval 14"/>
          <p:cNvSpPr/>
          <p:nvPr/>
        </p:nvSpPr>
        <p:spPr>
          <a:xfrm>
            <a:off x="13270227" y="-733107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2163124" y="-1840230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24510" y="299720"/>
            <a:ext cx="1542415" cy="356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490890" y="-657098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-1849436" y="713613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4949170" y="10374630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753745" y="756285"/>
            <a:ext cx="103454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Google Shape;809;p61"/>
          <p:cNvSpPr/>
          <p:nvPr/>
        </p:nvSpPr>
        <p:spPr>
          <a:xfrm>
            <a:off x="601345" y="16738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2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1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9" name="Google Shape;810;p61"/>
          <p:cNvSpPr/>
          <p:nvPr/>
        </p:nvSpPr>
        <p:spPr>
          <a:xfrm>
            <a:off x="5028565" y="16738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2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16" name="Google Shape;811;p61"/>
          <p:cNvSpPr/>
          <p:nvPr/>
        </p:nvSpPr>
        <p:spPr>
          <a:xfrm>
            <a:off x="9225280" y="16738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2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3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cxnSp>
        <p:nvCxnSpPr>
          <p:cNvPr id="18" name="Google Shape;813;p61"/>
          <p:cNvCxnSpPr>
            <a:stCxn id="8" idx="3"/>
            <a:endCxn id="9" idx="1"/>
          </p:cNvCxnSpPr>
          <p:nvPr/>
        </p:nvCxnSpPr>
        <p:spPr>
          <a:xfrm>
            <a:off x="2953385" y="2210435"/>
            <a:ext cx="207518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814;p61"/>
          <p:cNvCxnSpPr>
            <a:stCxn id="9" idx="3"/>
            <a:endCxn id="16" idx="1"/>
          </p:cNvCxnSpPr>
          <p:nvPr/>
        </p:nvCxnSpPr>
        <p:spPr>
          <a:xfrm>
            <a:off x="7380605" y="2210435"/>
            <a:ext cx="184467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816;p61"/>
          <p:cNvSpPr txBox="1"/>
          <p:nvPr/>
        </p:nvSpPr>
        <p:spPr>
          <a:xfrm>
            <a:off x="727710" y="3073400"/>
            <a:ext cx="2454275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1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st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22" name="Google Shape;817;p61"/>
          <p:cNvSpPr txBox="1"/>
          <p:nvPr/>
        </p:nvSpPr>
        <p:spPr>
          <a:xfrm>
            <a:off x="4880610" y="3085465"/>
            <a:ext cx="2454275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2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nd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23" name="Google Shape;818;p61"/>
          <p:cNvSpPr txBox="1">
            <a:spLocks noGrp="1"/>
          </p:cNvSpPr>
          <p:nvPr/>
        </p:nvSpPr>
        <p:spPr>
          <a:xfrm>
            <a:off x="4947285" y="4305935"/>
            <a:ext cx="2454275" cy="18776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2 development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3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3 development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4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4 development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sp>
        <p:nvSpPr>
          <p:cNvPr id="24" name="Google Shape;819;p61"/>
          <p:cNvSpPr txBox="1"/>
          <p:nvPr/>
        </p:nvSpPr>
        <p:spPr>
          <a:xfrm>
            <a:off x="9287510" y="3064510"/>
            <a:ext cx="2316480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3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rd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25" name="Google Shape;820;p61"/>
          <p:cNvSpPr txBox="1">
            <a:spLocks noGrp="1"/>
          </p:cNvSpPr>
          <p:nvPr/>
        </p:nvSpPr>
        <p:spPr>
          <a:xfrm>
            <a:off x="9225280" y="4145915"/>
            <a:ext cx="2454275" cy="18776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documentation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read me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presentation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sp>
        <p:nvSpPr>
          <p:cNvPr id="28" name="Google Shape;823;p61"/>
          <p:cNvSpPr txBox="1">
            <a:spLocks noGrp="1"/>
          </p:cNvSpPr>
          <p:nvPr/>
        </p:nvSpPr>
        <p:spPr>
          <a:xfrm>
            <a:off x="753745" y="4305935"/>
            <a:ext cx="2641600" cy="2025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 Develop an Idea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Create working enviroment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team logo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game logo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menu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1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1 development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2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sp>
        <p:nvSpPr>
          <p:cNvPr id="39" name="Left Arrow 38">
            <a:hlinkClick r:id="rId2" action="ppaction://hlinksldjump"/>
          </p:cNvPr>
          <p:cNvSpPr/>
          <p:nvPr/>
        </p:nvSpPr>
        <p:spPr>
          <a:xfrm flipH="1">
            <a:off x="10980420" y="6099810"/>
            <a:ext cx="365760" cy="228600"/>
          </a:xfrm>
          <a:prstGeom prst="leftArrow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Oval 10"/>
          <p:cNvSpPr/>
          <p:nvPr/>
        </p:nvSpPr>
        <p:spPr>
          <a:xfrm>
            <a:off x="-3520437" y="-496570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2" name="Oval 11"/>
          <p:cNvSpPr/>
          <p:nvPr/>
        </p:nvSpPr>
        <p:spPr>
          <a:xfrm>
            <a:off x="12887960" y="839025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-1219200" y="-3668395"/>
            <a:ext cx="14630400" cy="146304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4" name="Oval 13">
            <a:hlinkClick r:id="rId2" action="ppaction://hlinksldjump"/>
          </p:cNvPr>
          <p:cNvSpPr/>
          <p:nvPr/>
        </p:nvSpPr>
        <p:spPr>
          <a:xfrm>
            <a:off x="4961256" y="-763778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5" name="Oval 14"/>
          <p:cNvSpPr/>
          <p:nvPr/>
        </p:nvSpPr>
        <p:spPr>
          <a:xfrm>
            <a:off x="14109697" y="-504253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3078794" y="-4205605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181919" y="-687768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330360" y="-428244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375660" y="2192020"/>
            <a:ext cx="5440680" cy="2910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160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 sz="160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2999085" y="9120505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753745" y="8466455"/>
            <a:ext cx="103454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Text Box 36"/>
          <p:cNvSpPr txBox="1"/>
          <p:nvPr/>
        </p:nvSpPr>
        <p:spPr>
          <a:xfrm>
            <a:off x="1319530" y="10304780"/>
            <a:ext cx="9213215" cy="2666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Alice’s Solving Adventures is designed to be a dynamic and engaging educational game that blends the challenges of math and language in a fun and interactive format. With its well-balanced levels combining math equations and word games, the game not only tests the players' skills but also encourages critical thinking and problem-solving. With its systematic development and focus on educational value, Alice’s Solving Adventures is well-positioned to offer a meaningful and enjoyable learning experience that aligns with its core goals of fostering skills and encouraging intellectual growth.</a:t>
            </a:r>
            <a:endParaRPr lang="en-US" altLang="en-US" sz="200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38" name="Google Shape;809;p61"/>
          <p:cNvSpPr/>
          <p:nvPr/>
        </p:nvSpPr>
        <p:spPr>
          <a:xfrm>
            <a:off x="4989513" y="88874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2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1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40" name="Google Shape;810;p61"/>
          <p:cNvSpPr/>
          <p:nvPr/>
        </p:nvSpPr>
        <p:spPr>
          <a:xfrm>
            <a:off x="4989513" y="88874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2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sp>
        <p:nvSpPr>
          <p:cNvPr id="41" name="Google Shape;811;p61"/>
          <p:cNvSpPr/>
          <p:nvPr/>
        </p:nvSpPr>
        <p:spPr>
          <a:xfrm>
            <a:off x="4989513" y="8887460"/>
            <a:ext cx="2352040" cy="107251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2"/>
                </a:solidFill>
              </a14:hiddenFill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2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Stage 3</a:t>
            </a:r>
            <a:endParaRPr sz="2000" dirty="0">
              <a:solidFill>
                <a:schemeClr val="bg2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  <p:cxnSp>
        <p:nvCxnSpPr>
          <p:cNvPr id="42" name="Google Shape;813;p61"/>
          <p:cNvCxnSpPr>
            <a:stCxn id="38" idx="3"/>
            <a:endCxn id="40" idx="1"/>
          </p:cNvCxnSpPr>
          <p:nvPr/>
        </p:nvCxnSpPr>
        <p:spPr>
          <a:xfrm>
            <a:off x="5127943" y="9424035"/>
            <a:ext cx="207518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814;p61"/>
          <p:cNvCxnSpPr>
            <a:stCxn id="40" idx="3"/>
            <a:endCxn id="41" idx="1"/>
          </p:cNvCxnSpPr>
          <p:nvPr/>
        </p:nvCxnSpPr>
        <p:spPr>
          <a:xfrm>
            <a:off x="5243195" y="9424035"/>
            <a:ext cx="184467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816;p61"/>
          <p:cNvSpPr txBox="1"/>
          <p:nvPr/>
        </p:nvSpPr>
        <p:spPr>
          <a:xfrm>
            <a:off x="803910" y="10287000"/>
            <a:ext cx="2454275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1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st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45" name="Google Shape;817;p61"/>
          <p:cNvSpPr txBox="1"/>
          <p:nvPr/>
        </p:nvSpPr>
        <p:spPr>
          <a:xfrm>
            <a:off x="4956810" y="10299065"/>
            <a:ext cx="2454275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2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nd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47" name="Google Shape;818;p61"/>
          <p:cNvSpPr txBox="1">
            <a:spLocks noGrp="1"/>
          </p:cNvSpPr>
          <p:nvPr/>
        </p:nvSpPr>
        <p:spPr>
          <a:xfrm>
            <a:off x="5023485" y="12823825"/>
            <a:ext cx="2454275" cy="18776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2 developement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3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3 developement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4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4 developement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sp>
        <p:nvSpPr>
          <p:cNvPr id="48" name="Google Shape;819;p61"/>
          <p:cNvSpPr txBox="1"/>
          <p:nvPr/>
        </p:nvSpPr>
        <p:spPr>
          <a:xfrm>
            <a:off x="9363710" y="10278110"/>
            <a:ext cx="2316480" cy="107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 panose="020B0606020202050201"/>
              <a:buNone/>
              <a:defRPr sz="3600" b="1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3</a:t>
            </a:r>
            <a:r>
              <a:rPr lang="en-US" sz="2000" baseline="30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rd</a:t>
            </a:r>
            <a:r>
              <a:rPr lang="en-US" sz="2000">
                <a:solidFill>
                  <a:schemeClr val="bg1"/>
                </a:solidFill>
                <a:latin typeface="Segoe UI Light" panose="020B0502040204020203" charset="0"/>
                <a:ea typeface="Cambria" panose="02040503050406030204" pitchFamily="18" charset="0"/>
                <a:cs typeface="Segoe UI Light" panose="020B0502040204020203" charset="0"/>
              </a:rPr>
              <a:t> week</a:t>
            </a:r>
            <a:endParaRPr lang="en-US" sz="2000" dirty="0">
              <a:solidFill>
                <a:schemeClr val="bg1"/>
              </a:solidFill>
              <a:latin typeface="Segoe UI Light" panose="020B0502040204020203" charset="0"/>
              <a:ea typeface="Cambria" panose="02040503050406030204" pitchFamily="18" charset="0"/>
              <a:cs typeface="Segoe UI Light" panose="020B0502040204020203" charset="0"/>
            </a:endParaRPr>
          </a:p>
        </p:txBody>
      </p:sp>
      <p:sp>
        <p:nvSpPr>
          <p:cNvPr id="49" name="Google Shape;820;p61"/>
          <p:cNvSpPr txBox="1">
            <a:spLocks noGrp="1"/>
          </p:cNvSpPr>
          <p:nvPr/>
        </p:nvSpPr>
        <p:spPr>
          <a:xfrm>
            <a:off x="9301480" y="12663805"/>
            <a:ext cx="2454275" cy="18776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documentation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read me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presentation</a:t>
            </a: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>
              <a:buNone/>
            </a:pPr>
            <a:endParaRPr 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sp>
        <p:nvSpPr>
          <p:cNvPr id="50" name="Google Shape;823;p61"/>
          <p:cNvSpPr txBox="1">
            <a:spLocks noGrp="1"/>
          </p:cNvSpPr>
          <p:nvPr/>
        </p:nvSpPr>
        <p:spPr>
          <a:xfrm>
            <a:off x="829945" y="12823825"/>
            <a:ext cx="2641600" cy="2025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●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○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 panose="00000500000000000000"/>
              <a:buChar char="■"/>
              <a:defRPr sz="16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 Develope an Idea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Create working enviroment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team logo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game logo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Make menu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1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Level 1 developement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Design for level 2</a:t>
            </a:r>
            <a:endParaRPr lang="en-US" altLang="en-US" dirty="0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</p:txBody>
      </p:sp>
      <p:sp>
        <p:nvSpPr>
          <p:cNvPr id="75" name="Text Box 74"/>
          <p:cNvSpPr txBox="1"/>
          <p:nvPr/>
        </p:nvSpPr>
        <p:spPr>
          <a:xfrm>
            <a:off x="753745" y="9401175"/>
            <a:ext cx="4175760" cy="4731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Alice’s Solving Adventures is designed to be a dynamic and engaging educational game that blends the challenges of math and language in a fun and interactive format. With its well-balanced levels combining math equations and word games, the game not only tests the players' skills but also encourages critical thinking and problem-solving. With its systematic development and focus on educational value, Alice’s Solving Adventures is well-positioned to offer a meaningful and enjoyable learning experience that aligns with its core goals of fostering skills and encouraging intellectual growth.</a:t>
            </a:r>
            <a:endParaRPr lang="en-US" altLang="en-US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84" name="Picture 83" descr="logo_g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65" y="10297160"/>
            <a:ext cx="5365115" cy="2480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Oval 10"/>
          <p:cNvSpPr/>
          <p:nvPr/>
        </p:nvSpPr>
        <p:spPr>
          <a:xfrm>
            <a:off x="-3520437" y="-496570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2" name="Oval 11"/>
          <p:cNvSpPr/>
          <p:nvPr/>
        </p:nvSpPr>
        <p:spPr>
          <a:xfrm>
            <a:off x="12887960" y="839025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-1307463" y="-3668395"/>
            <a:ext cx="14630400" cy="146304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4" name="Oval 13">
            <a:hlinkClick r:id="rId2" action="ppaction://hlinksldjump"/>
          </p:cNvPr>
          <p:cNvSpPr/>
          <p:nvPr/>
        </p:nvSpPr>
        <p:spPr>
          <a:xfrm>
            <a:off x="4961256" y="-763778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5" name="Oval 14"/>
          <p:cNvSpPr/>
          <p:nvPr/>
        </p:nvSpPr>
        <p:spPr>
          <a:xfrm>
            <a:off x="14109697" y="-504253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3078794" y="-4205605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181919" y="-6877685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330360" y="-428244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71475" y="314325"/>
            <a:ext cx="1366520" cy="441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2999085" y="9120505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53745" y="756285"/>
            <a:ext cx="103454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829945" y="1292225"/>
            <a:ext cx="4175760" cy="4731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Solving Adventures in wonderland is designed to be a dynamic and engaging educational game that blends the challenges of math and language in a fun and interactive format. With its well-balanced levels combining math equations and word games, the game not only tests the players' skills but also encourages critical thinking and problem-solving. With its systematic development and focus on educational value, Alice’s Solving Adventures is well-positioned to offer a meaningful and enjoyable learning experience that aligns with its core goals of fostering skills and encouraging intellectual growth.</a:t>
            </a:r>
            <a:endParaRPr lang="en-US" altLang="en-US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39" name="Left Arrow 38">
            <a:hlinkClick r:id="rId3" action="ppaction://hlinksldjump"/>
          </p:cNvPr>
          <p:cNvSpPr/>
          <p:nvPr/>
        </p:nvSpPr>
        <p:spPr>
          <a:xfrm flipH="1">
            <a:off x="10980420" y="6099810"/>
            <a:ext cx="365760" cy="228600"/>
          </a:xfrm>
          <a:prstGeom prst="leftArrow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4" name="Picture 83" descr="logo_gam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965" y="2188210"/>
            <a:ext cx="5365115" cy="2480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Oval 10"/>
          <p:cNvSpPr/>
          <p:nvPr/>
        </p:nvSpPr>
        <p:spPr>
          <a:xfrm>
            <a:off x="-767712" y="-397383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-1219200" y="-3595370"/>
            <a:ext cx="14630400" cy="146304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3" name="Oval 12">
            <a:hlinkClick r:id="rId2" action="ppaction://hlinksldjump"/>
          </p:cNvPr>
          <p:cNvSpPr/>
          <p:nvPr/>
        </p:nvSpPr>
        <p:spPr>
          <a:xfrm>
            <a:off x="-2985768" y="9000490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4" name="Oval 13">
            <a:hlinkClick r:id="rId3" action="ppaction://hlinksldjump"/>
          </p:cNvPr>
          <p:cNvSpPr/>
          <p:nvPr/>
        </p:nvSpPr>
        <p:spPr>
          <a:xfrm>
            <a:off x="5332731" y="-687387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 useBgFill="1">
        <p:nvSpPr>
          <p:cNvPr id="15" name="Oval 14"/>
          <p:cNvSpPr/>
          <p:nvPr/>
        </p:nvSpPr>
        <p:spPr>
          <a:xfrm>
            <a:off x="15483202" y="-4355465"/>
            <a:ext cx="1828800" cy="18288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3175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326069" y="-3213735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Team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553394" y="-611378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Realization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5703865" y="-359537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Project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-2765106" y="9730740"/>
            <a:ext cx="1387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</a:t>
            </a:r>
            <a:endParaRPr lang="en-US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-79692" y="2244090"/>
            <a:ext cx="12351385" cy="2138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33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Technologies</a:t>
            </a:r>
            <a:endParaRPr lang="en-US" sz="133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753745" y="8771255"/>
            <a:ext cx="103454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6629400" y="-31769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53" name="Picture 52" descr="Discord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67" y="18845530"/>
            <a:ext cx="953770" cy="724535"/>
          </a:xfrm>
          <a:prstGeom prst="rect">
            <a:avLst/>
          </a:prstGeom>
        </p:spPr>
      </p:pic>
      <p:sp>
        <p:nvSpPr>
          <p:cNvPr id="54" name="Text Box 53"/>
          <p:cNvSpPr txBox="1"/>
          <p:nvPr/>
        </p:nvSpPr>
        <p:spPr>
          <a:xfrm>
            <a:off x="1943100" y="19150965"/>
            <a:ext cx="269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comunication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5" name="Text Box 54"/>
          <p:cNvSpPr txBox="1"/>
          <p:nvPr/>
        </p:nvSpPr>
        <p:spPr>
          <a:xfrm>
            <a:off x="1943100" y="18735040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Discord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56" name="Picture 11" descr="Icon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67" y="15182428"/>
            <a:ext cx="914400" cy="914400"/>
          </a:xfrm>
          <a:prstGeom prst="rect">
            <a:avLst/>
          </a:prstGeom>
        </p:spPr>
      </p:pic>
      <p:sp>
        <p:nvSpPr>
          <p:cNvPr id="57" name="Text Box 56"/>
          <p:cNvSpPr txBox="1"/>
          <p:nvPr/>
        </p:nvSpPr>
        <p:spPr>
          <a:xfrm>
            <a:off x="1866900" y="15151100"/>
            <a:ext cx="3161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Visual Studio 2022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58" name="Text Box 57"/>
          <p:cNvSpPr txBox="1"/>
          <p:nvPr/>
        </p:nvSpPr>
        <p:spPr>
          <a:xfrm>
            <a:off x="1866900" y="15673705"/>
            <a:ext cx="2696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Build code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59" name="Picture 8" descr="Icon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17" y="12663676"/>
            <a:ext cx="914400" cy="1027939"/>
          </a:xfrm>
          <a:prstGeom prst="rect">
            <a:avLst/>
          </a:prstGeom>
        </p:spPr>
      </p:pic>
      <p:sp>
        <p:nvSpPr>
          <p:cNvPr id="60" name="Text Box 59"/>
          <p:cNvSpPr txBox="1"/>
          <p:nvPr/>
        </p:nvSpPr>
        <p:spPr>
          <a:xfrm>
            <a:off x="2051050" y="13122275"/>
            <a:ext cx="3081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Game developement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1" name="Text Box 60"/>
          <p:cNvSpPr txBox="1"/>
          <p:nvPr/>
        </p:nvSpPr>
        <p:spPr>
          <a:xfrm>
            <a:off x="1866900" y="16521430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C++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62" name="Picture 23" descr="Icon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867" y="9693672"/>
            <a:ext cx="914400" cy="914400"/>
          </a:xfrm>
          <a:prstGeom prst="rect">
            <a:avLst/>
          </a:prstGeom>
        </p:spPr>
      </p:pic>
      <p:sp>
        <p:nvSpPr>
          <p:cNvPr id="63" name="Text Box 62"/>
          <p:cNvSpPr txBox="1"/>
          <p:nvPr/>
        </p:nvSpPr>
        <p:spPr>
          <a:xfrm>
            <a:off x="2247900" y="10151745"/>
            <a:ext cx="4316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storage and collaboration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4" name="Text Box 63"/>
          <p:cNvSpPr txBox="1"/>
          <p:nvPr/>
        </p:nvSpPr>
        <p:spPr>
          <a:xfrm>
            <a:off x="2247900" y="9735820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GitHub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6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830" y="18540095"/>
            <a:ext cx="1463040" cy="1017276"/>
          </a:xfrm>
          <a:prstGeom prst="rect">
            <a:avLst/>
          </a:prstGeom>
        </p:spPr>
      </p:pic>
      <p:sp>
        <p:nvSpPr>
          <p:cNvPr id="66" name="Text Box 65"/>
          <p:cNvSpPr txBox="1"/>
          <p:nvPr/>
        </p:nvSpPr>
        <p:spPr>
          <a:xfrm>
            <a:off x="7767955" y="19074765"/>
            <a:ext cx="2927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documentation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67" name="Text Box 66"/>
          <p:cNvSpPr txBox="1"/>
          <p:nvPr/>
        </p:nvSpPr>
        <p:spPr>
          <a:xfrm>
            <a:off x="7767955" y="18658840"/>
            <a:ext cx="1798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Word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68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96429">
            <a:off x="5704262" y="14708319"/>
            <a:ext cx="2422815" cy="1828800"/>
          </a:xfrm>
          <a:prstGeom prst="rect">
            <a:avLst/>
          </a:prstGeom>
        </p:spPr>
      </p:pic>
      <p:sp>
        <p:nvSpPr>
          <p:cNvPr id="69" name="Text Box 68"/>
          <p:cNvSpPr txBox="1"/>
          <p:nvPr/>
        </p:nvSpPr>
        <p:spPr>
          <a:xfrm>
            <a:off x="7699375" y="15612745"/>
            <a:ext cx="2927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presentation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0" name="Text Box 69"/>
          <p:cNvSpPr txBox="1"/>
          <p:nvPr/>
        </p:nvSpPr>
        <p:spPr>
          <a:xfrm>
            <a:off x="7699375" y="15196820"/>
            <a:ext cx="2063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PowePoint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pic>
        <p:nvPicPr>
          <p:cNvPr id="71" name="Picture 70" descr="medibang-paint-ico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9215" y="12689840"/>
            <a:ext cx="937260" cy="937260"/>
          </a:xfrm>
          <a:prstGeom prst="rect">
            <a:avLst/>
          </a:prstGeom>
        </p:spPr>
      </p:pic>
      <p:sp>
        <p:nvSpPr>
          <p:cNvPr id="72" name="Text Box 71"/>
          <p:cNvSpPr txBox="1"/>
          <p:nvPr/>
        </p:nvSpPr>
        <p:spPr>
          <a:xfrm>
            <a:off x="7766050" y="13160375"/>
            <a:ext cx="29273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For the creation of the design and logo</a:t>
            </a:r>
            <a:endParaRPr lang="en-US" sz="24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3" name="Text Box 72"/>
          <p:cNvSpPr txBox="1"/>
          <p:nvPr/>
        </p:nvSpPr>
        <p:spPr>
          <a:xfrm>
            <a:off x="7766050" y="12744450"/>
            <a:ext cx="2682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</a:rPr>
              <a:t>Medibang paint</a:t>
            </a:r>
            <a:endParaRPr lang="en-US" sz="2800">
              <a:solidFill>
                <a:schemeClr val="bg1"/>
              </a:solidFill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75" name="Text Box 74"/>
          <p:cNvSpPr txBox="1"/>
          <p:nvPr/>
        </p:nvSpPr>
        <p:spPr>
          <a:xfrm>
            <a:off x="753745" y="9401175"/>
            <a:ext cx="4175760" cy="4731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olidFill>
                  <a:schemeClr val="bg1"/>
                </a:solidFill>
                <a:latin typeface="Segoe UI Historic" panose="020B0502040204020203" charset="0"/>
                <a:cs typeface="Segoe UI Historic" panose="020B0502040204020203" charset="0"/>
              </a:rPr>
              <a:t>Alice’s Solving Adventures is designed to be a dynamic and engaging educational game that blends the challenges of math and language in a fun and interactive format. With its well-balanced levels combining math equations and word games, the game not only tests the players' skills but also encourages critical thinking and problem-solving. With its systematic development and focus on educational value, Alice’s Solving Adventures is well-positioned to offer a meaningful and enjoyable learning experience that aligns with its core goals of fostering skills and encouraging intellectual growth.</a:t>
            </a:r>
            <a:endParaRPr lang="en-US" altLang="en-US">
              <a:solidFill>
                <a:schemeClr val="bg1"/>
              </a:solidFill>
              <a:latin typeface="Segoe UI Historic" panose="020B0502040204020203" charset="0"/>
              <a:cs typeface="Segoe UI Historic" panose="020B0502040204020203" charset="0"/>
            </a:endParaRP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84" name="Picture 83" descr="logo_gam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5765" y="10297160"/>
            <a:ext cx="5365115" cy="2480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5780</Words>
  <Application>WPS Presentation</Application>
  <PresentationFormat>Widescreen</PresentationFormat>
  <Paragraphs>420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SimSun</vt:lpstr>
      <vt:lpstr>Wingdings</vt:lpstr>
      <vt:lpstr>Bahnschrift Light</vt:lpstr>
      <vt:lpstr>Felix Titling</vt:lpstr>
      <vt:lpstr>Bebas Neue</vt:lpstr>
      <vt:lpstr>Segoe Print</vt:lpstr>
      <vt:lpstr>Segoe UI Light</vt:lpstr>
      <vt:lpstr>Montserrat</vt:lpstr>
      <vt:lpstr>Candara Light</vt:lpstr>
      <vt:lpstr>Times New Roman</vt:lpstr>
      <vt:lpstr>Comfortaa</vt:lpstr>
      <vt:lpstr>Cambria</vt:lpstr>
      <vt:lpstr>Segoe UI Historic</vt:lpstr>
      <vt:lpstr>Baskerville Old Face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Улвие Мустафа Мустафа</dc:creator>
  <cp:lastModifiedBy>PC</cp:lastModifiedBy>
  <cp:revision>5</cp:revision>
  <dcterms:created xsi:type="dcterms:W3CDTF">2024-11-21T19:05:00Z</dcterms:created>
  <dcterms:modified xsi:type="dcterms:W3CDTF">2024-11-24T22:03:42Z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54C3A9FDB0594BD3B864B0C99A584889_13</vt:lpwstr>
  </property>
  <property fmtid="{D5CDD505-2E9C-101B-9397-08002B2CF9AE}" pid="3" name="KSOProductBuildVer">
    <vt:lpwstr>1033-12.2.0.18911</vt:lpwstr>
  </property>
</Properties>
</file>